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A"/>
    <a:srgbClr val="0E7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4690" autoAdjust="0"/>
  </p:normalViewPr>
  <p:slideViewPr>
    <p:cSldViewPr snapToGrid="0">
      <p:cViewPr varScale="1">
        <p:scale>
          <a:sx n="22" d="100"/>
          <a:sy n="22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528514" y="7100701"/>
            <a:ext cx="10165510" cy="127471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400"/>
            </a:lvl1pPr>
            <a:lvl2pPr marL="752475" indent="-644525">
              <a:defRPr sz="4800"/>
            </a:lvl2pPr>
            <a:lvl3pPr marL="1612900" indent="-752475">
              <a:defRPr sz="4400"/>
            </a:lvl3pPr>
            <a:lvl4pPr marL="2527300" indent="-752475">
              <a:defRPr sz="4000"/>
            </a:lvl4pPr>
            <a:lvl5pPr marL="3065463" indent="-484188">
              <a:defRPr sz="4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20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46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3891200" cy="3291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0" y="41568"/>
            <a:ext cx="43891200" cy="5486400"/>
          </a:xfrm>
          <a:prstGeom prst="roundRect">
            <a:avLst>
              <a:gd name="adj" fmla="val 0"/>
            </a:avLst>
          </a:prstGeom>
          <a:solidFill>
            <a:srgbClr val="0E738B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C:\Users\cpreda\Desktop\new-OUR-logo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67985" y="30240704"/>
            <a:ext cx="7555230" cy="2108835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 userDrawn="1"/>
        </p:nvCxnSpPr>
        <p:spPr>
          <a:xfrm>
            <a:off x="-15240" y="5486400"/>
            <a:ext cx="43891200" cy="0"/>
          </a:xfrm>
          <a:prstGeom prst="line">
            <a:avLst/>
          </a:prstGeom>
          <a:ln w="177800">
            <a:solidFill>
              <a:srgbClr val="002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403" y="1051560"/>
            <a:ext cx="3383280" cy="338328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9616403" y="2173814"/>
            <a:ext cx="3383280" cy="113877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indent="0" algn="ctr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0" cap="none" spc="-10" normalizeH="0" baseline="0" noProof="0" dirty="0">
                <a:ln>
                  <a:noFill/>
                </a:ln>
                <a:solidFill>
                  <a:srgbClr val="0E738B"/>
                </a:solidFill>
                <a:effectLst/>
                <a:uLnTx/>
                <a:uFillTx/>
                <a:latin typeface="Impact"/>
                <a:ea typeface="+mj-ea"/>
              </a:rPr>
              <a:t>SCIENCE, 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E738B"/>
                </a:solidFill>
                <a:effectLst/>
                <a:uLnTx/>
                <a:uFillTx/>
                <a:latin typeface="Impact"/>
                <a:ea typeface="+mj-ea"/>
              </a:rPr>
              <a:t>MATH &amp;</a:t>
            </a:r>
            <a:r>
              <a:rPr kumimoji="0" lang="en-US" sz="3400" b="0" i="0" u="none" strike="noStrike" kern="0" cap="none" spc="-80" normalizeH="0" baseline="0" noProof="0" dirty="0">
                <a:ln>
                  <a:noFill/>
                </a:ln>
                <a:solidFill>
                  <a:srgbClr val="0E738B"/>
                </a:solidFill>
                <a:effectLst/>
                <a:uLnTx/>
                <a:uFillTx/>
                <a:latin typeface="Impact"/>
                <a:ea typeface="+mj-ea"/>
              </a:rPr>
              <a:t> </a:t>
            </a:r>
            <a:r>
              <a:rPr kumimoji="0" lang="en-US" sz="3400" b="0" i="0" u="none" strike="noStrike" kern="0" cap="none" spc="-15" normalizeH="0" baseline="0" noProof="0" dirty="0">
                <a:ln>
                  <a:noFill/>
                </a:ln>
                <a:solidFill>
                  <a:srgbClr val="0E738B"/>
                </a:solidFill>
                <a:effectLst/>
                <a:uLnTx/>
                <a:uFillTx/>
                <a:latin typeface="Impact"/>
                <a:ea typeface="+mj-ea"/>
              </a:rPr>
              <a:t>TECHNOLOGY</a:t>
            </a:r>
            <a:endParaRPr lang="en-US" sz="3300" u="none" kern="1200" dirty="0">
              <a:solidFill>
                <a:schemeClr val="accent1"/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18" y="1051560"/>
            <a:ext cx="324250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6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96" y="6781800"/>
            <a:ext cx="32699208" cy="22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6477000"/>
            <a:ext cx="9326880" cy="10490200"/>
          </a:xfrm>
          <a:prstGeom prst="roundRect">
            <a:avLst>
              <a:gd name="adj" fmla="val 6863"/>
            </a:avLst>
          </a:prstGeom>
          <a:noFill/>
          <a:ln w="190500"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19840" y="6477000"/>
            <a:ext cx="21031200" cy="10515600"/>
          </a:xfrm>
          <a:prstGeom prst="roundRect">
            <a:avLst>
              <a:gd name="adj" fmla="val 4963"/>
            </a:avLst>
          </a:prstGeom>
          <a:noFill/>
          <a:ln w="190500"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705800" y="6477000"/>
            <a:ext cx="9326880" cy="15697200"/>
          </a:xfrm>
          <a:prstGeom prst="roundRect">
            <a:avLst>
              <a:gd name="adj" fmla="val 7408"/>
            </a:avLst>
          </a:prstGeom>
          <a:noFill/>
          <a:ln w="190500"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17470120"/>
            <a:ext cx="9326880" cy="14706600"/>
          </a:xfrm>
          <a:prstGeom prst="roundRect">
            <a:avLst>
              <a:gd name="adj" fmla="val 7952"/>
            </a:avLst>
          </a:prstGeom>
          <a:noFill/>
          <a:ln w="190500"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935440" y="7315200"/>
            <a:ext cx="0" cy="9144000"/>
          </a:xfrm>
          <a:prstGeom prst="line">
            <a:avLst/>
          </a:prstGeom>
          <a:ln w="101600" cap="rnd">
            <a:solidFill>
              <a:srgbClr val="002D6A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3731200" y="22707600"/>
            <a:ext cx="9326880" cy="9423400"/>
          </a:xfrm>
          <a:prstGeom prst="roundRect">
            <a:avLst>
              <a:gd name="adj" fmla="val 6233"/>
            </a:avLst>
          </a:prstGeom>
          <a:noFill/>
          <a:ln w="190500"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19840" y="17470120"/>
            <a:ext cx="21031200" cy="12095480"/>
          </a:xfrm>
          <a:prstGeom prst="roundRect">
            <a:avLst>
              <a:gd name="adj" fmla="val 4458"/>
            </a:avLst>
          </a:prstGeom>
          <a:noFill/>
          <a:ln w="190500">
            <a:solidFill>
              <a:srgbClr val="002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935440" y="19126200"/>
            <a:ext cx="0" cy="9144000"/>
          </a:xfrm>
          <a:prstGeom prst="line">
            <a:avLst/>
          </a:prstGeom>
          <a:ln w="101600" cap="rnd">
            <a:solidFill>
              <a:srgbClr val="002D6A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"/>
          <p:cNvSpPr txBox="1">
            <a:spLocks/>
          </p:cNvSpPr>
          <p:nvPr/>
        </p:nvSpPr>
        <p:spPr>
          <a:xfrm>
            <a:off x="34518600" y="6982200"/>
            <a:ext cx="7772400" cy="9705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55294" y="1143000"/>
            <a:ext cx="35380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2"/>
                </a:solidFill>
              </a:rPr>
              <a:t>Title of your poster goes here (1 line)</a:t>
            </a:r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11CE3B66-CBDE-49B7-8CDD-51A6B2BB63FD}"/>
              </a:ext>
            </a:extLst>
          </p:cNvPr>
          <p:cNvSpPr txBox="1">
            <a:spLocks/>
          </p:cNvSpPr>
          <p:nvPr/>
        </p:nvSpPr>
        <p:spPr>
          <a:xfrm>
            <a:off x="1376960" y="8252122"/>
            <a:ext cx="8229600" cy="81625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000" dirty="0">
                <a:ea typeface="Verdana" pitchFamily="34" charset="0"/>
                <a:cs typeface="Verdana" pitchFamily="34" charset="0"/>
              </a:rPr>
              <a:t>Use this space to introduce your project. If applicable, pose a question which your research will explore. State your purpose or goals, and provide an overview of research.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4000" dirty="0"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dirty="0"/>
              <a:t>Don’t feel limited by the headings above; choose the one which supports your project best.</a:t>
            </a:r>
            <a:endParaRPr lang="en-US" sz="4000" dirty="0"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4000" dirty="0"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4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3A082C7B-C18E-4B19-B748-2AAF3DDFD2B7}"/>
              </a:ext>
            </a:extLst>
          </p:cNvPr>
          <p:cNvSpPr txBox="1">
            <a:spLocks/>
          </p:cNvSpPr>
          <p:nvPr/>
        </p:nvSpPr>
        <p:spPr>
          <a:xfrm>
            <a:off x="1376960" y="19970959"/>
            <a:ext cx="8229600" cy="11300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5DAA"/>
              </a:buClr>
              <a:buSzPct val="120000"/>
              <a:buNone/>
            </a:pPr>
            <a:r>
              <a:rPr lang="en-US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Introduce prior research/scholarship, definitions, background information, or key concepts. </a:t>
            </a:r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83DBE188-99F6-4E14-A422-23082C921062}"/>
              </a:ext>
            </a:extLst>
          </p:cNvPr>
          <p:cNvSpPr txBox="1">
            <a:spLocks/>
          </p:cNvSpPr>
          <p:nvPr/>
        </p:nvSpPr>
        <p:spPr>
          <a:xfrm>
            <a:off x="12068266" y="8052314"/>
            <a:ext cx="9326880" cy="85343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000" dirty="0"/>
              <a:t>Describe your research process, highlight key information or data, or introduce source material related to your research question.</a:t>
            </a:r>
            <a:r>
              <a:rPr lang="en-US" sz="4000" baseline="30000" dirty="0"/>
              <a:t>1</a:t>
            </a:r>
            <a:endParaRPr lang="en-US" sz="4000" baseline="30000" dirty="0"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946CB537-17B5-4090-8375-B88B05392C65}"/>
              </a:ext>
            </a:extLst>
          </p:cNvPr>
          <p:cNvSpPr txBox="1">
            <a:spLocks/>
          </p:cNvSpPr>
          <p:nvPr/>
        </p:nvSpPr>
        <p:spPr>
          <a:xfrm>
            <a:off x="12068266" y="19245994"/>
            <a:ext cx="9326880" cy="85437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4000" dirty="0"/>
              <a:t>Present and interpret your findings; explain the relationship between findings and your research question. Identify any challenges with sources used, your methodology, or research design. </a:t>
            </a:r>
            <a:endParaRPr lang="en-US" sz="4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1A4CCAC0-7199-4F67-BE7A-4506E509CC57}"/>
              </a:ext>
            </a:extLst>
          </p:cNvPr>
          <p:cNvSpPr txBox="1">
            <a:spLocks/>
          </p:cNvSpPr>
          <p:nvPr/>
        </p:nvSpPr>
        <p:spPr>
          <a:xfrm>
            <a:off x="34205091" y="24319642"/>
            <a:ext cx="8229600" cy="63290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Use APA format. Present your sources in the order they appear using superscript. See example below:</a:t>
            </a:r>
          </a:p>
          <a:p>
            <a:pPr marL="0" indent="0">
              <a:buNone/>
            </a:pPr>
            <a:endParaRPr lang="en-US" sz="4000" dirty="0"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2400" baseline="30000" dirty="0">
                <a:ea typeface="Verdana" pitchFamily="34" charset="0"/>
                <a:cs typeface="Verdana" pitchFamily="34" charset="0"/>
              </a:rPr>
              <a:t>1. </a:t>
            </a:r>
            <a:r>
              <a:rPr lang="en-US" sz="2400" dirty="0">
                <a:ea typeface="Verdana" pitchFamily="34" charset="0"/>
                <a:cs typeface="Verdana" pitchFamily="34" charset="0"/>
              </a:rPr>
              <a:t>Student Academic Success Programs. (2014) Evaluation and presentation: Guidelines for poster preparation. Retrieved from: http://johnjay.jjay.cuny.edu/files/academics/Editing.pdf . October 5, 2017. </a:t>
            </a:r>
          </a:p>
          <a:p>
            <a:pPr marL="0" indent="0">
              <a:buNone/>
            </a:pPr>
            <a:endParaRPr lang="en-US" sz="2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8EBCE00A-273B-465E-A331-34B5DFAAE381}"/>
              </a:ext>
            </a:extLst>
          </p:cNvPr>
          <p:cNvSpPr txBox="1">
            <a:spLocks/>
          </p:cNvSpPr>
          <p:nvPr/>
        </p:nvSpPr>
        <p:spPr>
          <a:xfrm>
            <a:off x="21935437" y="6953274"/>
            <a:ext cx="10515573" cy="11693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002D6A"/>
                </a:solidFill>
                <a:ea typeface="Verdana" pitchFamily="34" charset="0"/>
                <a:cs typeface="Verdana" pitchFamily="34" charset="0"/>
              </a:rPr>
              <a:t>Images/Charts</a:t>
            </a:r>
            <a:endParaRPr lang="en-US" sz="4000" dirty="0">
              <a:solidFill>
                <a:srgbClr val="002D6A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27534135-E5EA-4D48-A2E6-076BE099A525}"/>
              </a:ext>
            </a:extLst>
          </p:cNvPr>
          <p:cNvSpPr txBox="1">
            <a:spLocks/>
          </p:cNvSpPr>
          <p:nvPr/>
        </p:nvSpPr>
        <p:spPr>
          <a:xfrm>
            <a:off x="21955768" y="18000974"/>
            <a:ext cx="10495242" cy="8852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002D6A"/>
                </a:solidFill>
                <a:ea typeface="Verdana" pitchFamily="34" charset="0"/>
                <a:cs typeface="Verdana" pitchFamily="34" charset="0"/>
              </a:rPr>
              <a:t>Images/Charts</a:t>
            </a:r>
            <a:endParaRPr lang="en-US" sz="4000" dirty="0">
              <a:solidFill>
                <a:srgbClr val="002D6A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E9B0380-BAFF-44A8-94E0-7196CD70066E}"/>
              </a:ext>
            </a:extLst>
          </p:cNvPr>
          <p:cNvSpPr txBox="1"/>
          <p:nvPr/>
        </p:nvSpPr>
        <p:spPr>
          <a:xfrm>
            <a:off x="22831386" y="14711034"/>
            <a:ext cx="8744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Verdana" pitchFamily="34" charset="0"/>
                <a:cs typeface="Verdana" pitchFamily="34" charset="0"/>
              </a:rPr>
              <a:t>Be sure to include citations for</a:t>
            </a:r>
            <a:r>
              <a:rPr lang="en-US" sz="3200" b="1" dirty="0">
                <a:ea typeface="Verdana" pitchFamily="34" charset="0"/>
                <a:cs typeface="Verdana" pitchFamily="34" charset="0"/>
              </a:rPr>
              <a:t> ALL </a:t>
            </a:r>
            <a:r>
              <a:rPr lang="en-US" sz="3200" dirty="0">
                <a:ea typeface="Verdana" pitchFamily="34" charset="0"/>
                <a:cs typeface="Verdana" pitchFamily="34" charset="0"/>
              </a:rPr>
              <a:t>images, charts, and graphs that you did not create on your own.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6BA595-DFA5-4938-86CA-783E63A62EE7}"/>
              </a:ext>
            </a:extLst>
          </p:cNvPr>
          <p:cNvSpPr txBox="1"/>
          <p:nvPr/>
        </p:nvSpPr>
        <p:spPr>
          <a:xfrm>
            <a:off x="34205091" y="9756959"/>
            <a:ext cx="82296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Explain the relevance of your findings to justice issues; consider connections between findings and your research question or purpose; or, present new questions or ideas for future research.</a:t>
            </a:r>
          </a:p>
          <a:p>
            <a:endParaRPr lang="en-US" sz="4000" dirty="0"/>
          </a:p>
          <a:p>
            <a:r>
              <a:rPr lang="en-US" sz="4000" b="1" dirty="0"/>
              <a:t>Tip: </a:t>
            </a:r>
            <a:r>
              <a:rPr lang="en-US" sz="4000" dirty="0"/>
              <a:t>Before you submit your poster, evaluate your work using the rubric.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38D494-D6A8-4BB5-89C7-1328BCDA479D}"/>
              </a:ext>
            </a:extLst>
          </p:cNvPr>
          <p:cNvSpPr txBox="1"/>
          <p:nvPr/>
        </p:nvSpPr>
        <p:spPr>
          <a:xfrm>
            <a:off x="23101030" y="25724392"/>
            <a:ext cx="8025327" cy="1578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Verdana" pitchFamily="34" charset="0"/>
                <a:cs typeface="Verdana" pitchFamily="34" charset="0"/>
              </a:rPr>
              <a:t>Be sure to include citations for</a:t>
            </a:r>
            <a:r>
              <a:rPr lang="en-US" sz="3200" b="1" dirty="0">
                <a:ea typeface="Verdana" pitchFamily="34" charset="0"/>
                <a:cs typeface="Verdana" pitchFamily="34" charset="0"/>
              </a:rPr>
              <a:t> ALL </a:t>
            </a:r>
            <a:r>
              <a:rPr lang="en-US" sz="3200" dirty="0">
                <a:ea typeface="Verdana" pitchFamily="34" charset="0"/>
                <a:cs typeface="Verdana" pitchFamily="34" charset="0"/>
              </a:rPr>
              <a:t>images, charts, and graphs that you did not create on your own. </a:t>
            </a:r>
          </a:p>
        </p:txBody>
      </p:sp>
      <p:sp>
        <p:nvSpPr>
          <p:cNvPr id="51" name="Content Placeholder 1">
            <a:extLst>
              <a:ext uri="{FF2B5EF4-FFF2-40B4-BE49-F238E27FC236}">
                <a16:creationId xmlns:a16="http://schemas.microsoft.com/office/drawing/2014/main" id="{D95B81A0-9136-49FB-B487-BBAD2641A88A}"/>
              </a:ext>
            </a:extLst>
          </p:cNvPr>
          <p:cNvSpPr txBox="1">
            <a:spLocks/>
          </p:cNvSpPr>
          <p:nvPr/>
        </p:nvSpPr>
        <p:spPr>
          <a:xfrm>
            <a:off x="838200" y="6953274"/>
            <a:ext cx="9326880" cy="795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002D6A"/>
                </a:solidFill>
                <a:ea typeface="Verdana" pitchFamily="34" charset="0"/>
                <a:cs typeface="Verdana" pitchFamily="34" charset="0"/>
              </a:rPr>
              <a:t>Purpose/Question</a:t>
            </a:r>
            <a:endParaRPr lang="en-US" sz="4000" dirty="0">
              <a:solidFill>
                <a:srgbClr val="002D6A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161C3C0B-CEDB-443F-8B7D-DD5217EF150C}"/>
              </a:ext>
            </a:extLst>
          </p:cNvPr>
          <p:cNvSpPr txBox="1">
            <a:spLocks/>
          </p:cNvSpPr>
          <p:nvPr/>
        </p:nvSpPr>
        <p:spPr>
          <a:xfrm>
            <a:off x="838200" y="18000974"/>
            <a:ext cx="9301480" cy="1700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002D6A"/>
                </a:solidFill>
                <a:ea typeface="Verdana" pitchFamily="34" charset="0"/>
                <a:cs typeface="Verdana" pitchFamily="34" charset="0"/>
              </a:rPr>
              <a:t>Supporting Evidence/Theories</a:t>
            </a:r>
            <a:endParaRPr lang="en-US" sz="4000" dirty="0">
              <a:solidFill>
                <a:srgbClr val="002D6A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3" name="Content Placeholder 1">
            <a:extLst>
              <a:ext uri="{FF2B5EF4-FFF2-40B4-BE49-F238E27FC236}">
                <a16:creationId xmlns:a16="http://schemas.microsoft.com/office/drawing/2014/main" id="{1CFCFF27-4839-4DA9-BA46-4700253E7FFA}"/>
              </a:ext>
            </a:extLst>
          </p:cNvPr>
          <p:cNvSpPr txBox="1">
            <a:spLocks/>
          </p:cNvSpPr>
          <p:nvPr/>
        </p:nvSpPr>
        <p:spPr>
          <a:xfrm>
            <a:off x="11419839" y="6953274"/>
            <a:ext cx="10515599" cy="6931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002D6A"/>
                </a:solidFill>
                <a:ea typeface="Verdana" pitchFamily="34" charset="0"/>
                <a:cs typeface="Verdana" pitchFamily="34" charset="0"/>
              </a:rPr>
              <a:t>Methods</a:t>
            </a:r>
            <a:endParaRPr lang="en-US" sz="4000" dirty="0">
              <a:solidFill>
                <a:srgbClr val="002D6A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4" name="Content Placeholder 1">
            <a:extLst>
              <a:ext uri="{FF2B5EF4-FFF2-40B4-BE49-F238E27FC236}">
                <a16:creationId xmlns:a16="http://schemas.microsoft.com/office/drawing/2014/main" id="{E1289A3F-8A6E-4FFC-B54E-BFEDD8DAFBE5}"/>
              </a:ext>
            </a:extLst>
          </p:cNvPr>
          <p:cNvSpPr txBox="1">
            <a:spLocks/>
          </p:cNvSpPr>
          <p:nvPr/>
        </p:nvSpPr>
        <p:spPr>
          <a:xfrm>
            <a:off x="11419839" y="18000974"/>
            <a:ext cx="10515595" cy="6477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002D6A"/>
                </a:solidFill>
                <a:ea typeface="Verdana" pitchFamily="34" charset="0"/>
                <a:cs typeface="Verdana" pitchFamily="34" charset="0"/>
              </a:rPr>
              <a:t>Findings</a:t>
            </a:r>
            <a:endParaRPr lang="en-US" sz="4000" dirty="0">
              <a:solidFill>
                <a:srgbClr val="002D6A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Content Placeholder 1">
            <a:extLst>
              <a:ext uri="{FF2B5EF4-FFF2-40B4-BE49-F238E27FC236}">
                <a16:creationId xmlns:a16="http://schemas.microsoft.com/office/drawing/2014/main" id="{DF12CCC7-4509-49BC-88D2-7CE6F96D7A42}"/>
              </a:ext>
            </a:extLst>
          </p:cNvPr>
          <p:cNvSpPr txBox="1">
            <a:spLocks/>
          </p:cNvSpPr>
          <p:nvPr/>
        </p:nvSpPr>
        <p:spPr>
          <a:xfrm>
            <a:off x="33731200" y="23169516"/>
            <a:ext cx="9235406" cy="6600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002D6A"/>
                </a:solidFill>
                <a:ea typeface="Verdana" pitchFamily="34" charset="0"/>
                <a:cs typeface="Verdana" pitchFamily="34" charset="0"/>
              </a:rPr>
              <a:t>References</a:t>
            </a:r>
            <a:endParaRPr lang="en-US" sz="4000" dirty="0">
              <a:solidFill>
                <a:srgbClr val="002D6A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Content Placeholder 1">
            <a:extLst>
              <a:ext uri="{FF2B5EF4-FFF2-40B4-BE49-F238E27FC236}">
                <a16:creationId xmlns:a16="http://schemas.microsoft.com/office/drawing/2014/main" id="{D780DF13-0788-4FBF-AAD8-A98A30E40B97}"/>
              </a:ext>
            </a:extLst>
          </p:cNvPr>
          <p:cNvSpPr txBox="1">
            <a:spLocks/>
          </p:cNvSpPr>
          <p:nvPr/>
        </p:nvSpPr>
        <p:spPr>
          <a:xfrm>
            <a:off x="33705769" y="6953274"/>
            <a:ext cx="9260837" cy="795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002D6A"/>
                </a:solidFill>
                <a:ea typeface="Verdana" pitchFamily="34" charset="0"/>
                <a:cs typeface="Verdana" pitchFamily="34" charset="0"/>
              </a:rPr>
              <a:t>Conclusion and Connection to</a:t>
            </a:r>
            <a:br>
              <a:rPr lang="en-US" sz="5400" b="1" dirty="0">
                <a:solidFill>
                  <a:srgbClr val="002D6A"/>
                </a:solidFill>
                <a:ea typeface="Verdana" pitchFamily="34" charset="0"/>
                <a:cs typeface="Verdana" pitchFamily="34" charset="0"/>
              </a:rPr>
            </a:br>
            <a:r>
              <a:rPr lang="en-US" sz="5400" b="1" dirty="0">
                <a:solidFill>
                  <a:srgbClr val="002D6A"/>
                </a:solidFill>
                <a:ea typeface="Verdana" pitchFamily="34" charset="0"/>
                <a:cs typeface="Verdana" pitchFamily="34" charset="0"/>
              </a:rPr>
              <a:t>Justice Issues </a:t>
            </a:r>
            <a:endParaRPr lang="en-US" sz="4000" dirty="0">
              <a:solidFill>
                <a:srgbClr val="002D6A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2ED511B-6433-4F55-BAC2-AAD7F420F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108" y="8254232"/>
            <a:ext cx="6858000" cy="6394238"/>
          </a:xfrm>
          <a:prstGeom prst="rect">
            <a:avLst/>
          </a:prstGeom>
        </p:spPr>
      </p:pic>
      <p:pic>
        <p:nvPicPr>
          <p:cNvPr id="58" name="Picture 2" descr="Related image">
            <a:extLst>
              <a:ext uri="{FF2B5EF4-FFF2-40B4-BE49-F238E27FC236}">
                <a16:creationId xmlns:a16="http://schemas.microsoft.com/office/drawing/2014/main" id="{ED002746-BCE8-4A6F-A482-E58DC7BDE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800" y="19439358"/>
            <a:ext cx="9326880" cy="573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F494A2CC-94B4-4AA6-A43F-CCCDAF2084DA}"/>
              </a:ext>
            </a:extLst>
          </p:cNvPr>
          <p:cNvSpPr txBox="1"/>
          <p:nvPr/>
        </p:nvSpPr>
        <p:spPr>
          <a:xfrm>
            <a:off x="4255294" y="2960567"/>
            <a:ext cx="35380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2"/>
                </a:solidFill>
              </a:rPr>
              <a:t>Marcia Smith, Jim Rodriguez, Alice Jones, William Lee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7D68DBE-70B0-4A61-8BFD-5B7E8B3A46A6}"/>
              </a:ext>
            </a:extLst>
          </p:cNvPr>
          <p:cNvSpPr txBox="1"/>
          <p:nvPr/>
        </p:nvSpPr>
        <p:spPr>
          <a:xfrm>
            <a:off x="4255294" y="4131803"/>
            <a:ext cx="353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</a:rPr>
              <a:t>FY03 ECO 101, Professor John Stevens</a:t>
            </a:r>
          </a:p>
        </p:txBody>
      </p:sp>
    </p:spTree>
    <p:extLst>
      <p:ext uri="{BB962C8B-B14F-4D97-AF65-F5344CB8AC3E}">
        <p14:creationId xmlns:p14="http://schemas.microsoft.com/office/powerpoint/2010/main" val="806965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2D6A"/>
      </a:accent1>
      <a:accent2>
        <a:srgbClr val="8CA1AF"/>
      </a:accent2>
      <a:accent3>
        <a:srgbClr val="00AEEF"/>
      </a:accent3>
      <a:accent4>
        <a:srgbClr val="4B4F54"/>
      </a:accent4>
      <a:accent5>
        <a:srgbClr val="AEA299"/>
      </a:accent5>
      <a:accent6>
        <a:srgbClr val="53616E"/>
      </a:accent6>
      <a:hlink>
        <a:srgbClr val="00AEEF"/>
      </a:hlink>
      <a:folHlink>
        <a:srgbClr val="00AEEF"/>
      </a:folHlink>
    </a:clrScheme>
    <a:fontScheme name="Verdana">
      <a:majorFont>
        <a:latin typeface="Verdana"/>
        <a:ea typeface="Helvetica"/>
        <a:cs typeface="Helvetica"/>
      </a:majorFont>
      <a:minorFont>
        <a:latin typeface="Verdana"/>
        <a:ea typeface="Verdana"/>
        <a:cs typeface="Verdan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320</Words>
  <Application>Microsoft Office PowerPoint</Application>
  <PresentationFormat>Custom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Helvetica</vt:lpstr>
      <vt:lpstr>Impact</vt:lpstr>
      <vt:lpstr>Verdana</vt:lpstr>
      <vt:lpstr>Office Theme</vt:lpstr>
      <vt:lpstr>PowerPoint Presentation</vt:lpstr>
      <vt:lpstr>PowerPoint Presentation</vt:lpstr>
    </vt:vector>
  </TitlesOfParts>
  <Company>John Jay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Rhonda Burns</dc:creator>
  <cp:lastModifiedBy>Cornelia Preda</cp:lastModifiedBy>
  <cp:revision>16</cp:revision>
  <dcterms:created xsi:type="dcterms:W3CDTF">2018-05-29T19:21:56Z</dcterms:created>
  <dcterms:modified xsi:type="dcterms:W3CDTF">2019-09-11T19:19:01Z</dcterms:modified>
</cp:coreProperties>
</file>